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9"/>
  </p:notesMasterIdLst>
  <p:handoutMasterIdLst>
    <p:handoutMasterId r:id="rId20"/>
  </p:handoutMasterIdLst>
  <p:sldIdLst>
    <p:sldId id="269" r:id="rId5"/>
    <p:sldId id="273" r:id="rId6"/>
    <p:sldId id="284" r:id="rId7"/>
    <p:sldId id="285" r:id="rId8"/>
    <p:sldId id="286" r:id="rId9"/>
    <p:sldId id="291" r:id="rId10"/>
    <p:sldId id="287" r:id="rId11"/>
    <p:sldId id="290" r:id="rId12"/>
    <p:sldId id="295" r:id="rId13"/>
    <p:sldId id="296" r:id="rId14"/>
    <p:sldId id="292" r:id="rId15"/>
    <p:sldId id="293" r:id="rId16"/>
    <p:sldId id="294" r:id="rId17"/>
    <p:sldId id="282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77544" autoAdjust="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256AF-E6A6-463C-B122-84CA4DB2DA02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0E1812-5668-4135-AF97-1030DA753B52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E81925-CA98-455D-A45B-7A71D36D905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Здравствуйте, уважаемые члены комиссии!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ru-RU" noProof="1" smtClean="0"/>
              <a:t>1</a:t>
            </a:fld>
            <a:endParaRPr lang="ru-RU" noProof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A7721E7-D070-4782-9AA3-F330B1E3D1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3546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7280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81814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5938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результате данной работы была создана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законченная 3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d-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сцена интерьера вагона начала 20 века. В основу работы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легли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принципы создания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PBR-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материалов и изучение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конвейера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разработки 3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d-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сцен.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Спасибо за внимание!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6375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6945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16046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9190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95557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41401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6184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42307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5440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 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Группа 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Прямая соединительная линия 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8E026458-6CA9-45FF-9A05-2308C637370B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C55CF-C723-4C36-BD5B-42ADAB6E0986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6D7EE8-285F-4EBE-872B-F30513EA1F22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A48AFE-CF93-495A-BEF3-5B6C6EDE6ACA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>
          <a:xfrm>
            <a:off x="10469880" y="6215406"/>
            <a:ext cx="1463040" cy="366586"/>
          </a:xfrm>
        </p:spPr>
        <p:txBody>
          <a:bodyPr rtlCol="0"/>
          <a:lstStyle>
            <a:lvl1pPr>
              <a:defRPr sz="1800"/>
            </a:lvl1pPr>
          </a:lstStyle>
          <a:p>
            <a:fld id="{4FAB73BC-B049-4115-A692-8D63A059BFB8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 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Группа 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Прямая соединительная линия 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457012EB-9C37-4F6D-9EBC-B77E2BDA6CBC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D9A6F-6585-4B1C-8867-AAF8E9D02A85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EE5381-7C52-4994-8292-DE114AAF3EE6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3E9752-3974-4C0C-A6D6-5D2950C46B0F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D621E-E979-4AFD-84A4-9067800A1F37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Прямоугольник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A57C6-CD87-4346-92BB-FC5DF2E934E0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2" name="Прямоугольник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4FBAAACB-0AA0-4BAE-A9DC-FCD61E546CF1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0" name="Прямоугольник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C7C55D-7C4E-4FA2-BC24-538A44C48203}" type="datetime1">
              <a:rPr lang="ru-RU" noProof="1" smtClean="0"/>
              <a:t>03.05.2023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9">
            <a:extLst>
              <a:ext uri="{FF2B5EF4-FFF2-40B4-BE49-F238E27FC236}">
                <a16:creationId xmlns:a16="http://schemas.microsoft.com/office/drawing/2014/main" xmlns="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 descr="слои белого шелка на заднем плане">
            <a:extLst>
              <a:ext uri="{FF2B5EF4-FFF2-40B4-BE49-F238E27FC236}">
                <a16:creationId xmlns:a16="http://schemas.microsoft.com/office/drawing/2014/main" xmlns="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Прямоугольник 11">
            <a:extLst>
              <a:ext uri="{FF2B5EF4-FFF2-40B4-BE49-F238E27FC236}">
                <a16:creationId xmlns:a16="http://schemas.microsoft.com/office/drawing/2014/main" xmlns="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7" y="1116386"/>
            <a:ext cx="9068586" cy="2461504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000" b="1" i="1" dirty="0">
                <a:latin typeface="+mn-lt"/>
                <a:cs typeface="Segoe UI Light" panose="020B0502040204020203" pitchFamily="34" charset="0"/>
              </a:rPr>
              <a:t>Разработка прототипа банковского чата с чат-ботом с использованием элементов машинного обучения</a:t>
            </a:r>
            <a:endParaRPr lang="ru-RU" sz="2000" noProof="1"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376" y="3485573"/>
            <a:ext cx="2616009" cy="1095557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noProof="1"/>
              <a:t>Студент:</a:t>
            </a:r>
          </a:p>
          <a:p>
            <a:pPr algn="l" rtl="0">
              <a:spcAft>
                <a:spcPts val="600"/>
              </a:spcAft>
            </a:pPr>
            <a:r>
              <a:rPr lang="ru-RU" noProof="1" smtClean="0"/>
              <a:t>Гунько Н.М.</a:t>
            </a:r>
            <a:endParaRPr lang="ru-RU" noProof="1"/>
          </a:p>
          <a:p>
            <a:pPr algn="l" rtl="0">
              <a:spcAft>
                <a:spcPts val="600"/>
              </a:spcAft>
            </a:pPr>
            <a:r>
              <a:rPr lang="ru-RU" noProof="1" smtClean="0"/>
              <a:t>РК6-</a:t>
            </a:r>
            <a:r>
              <a:rPr lang="en-US" noProof="1" smtClean="0"/>
              <a:t>7</a:t>
            </a:r>
            <a:r>
              <a:rPr lang="ru-RU" noProof="1" smtClean="0"/>
              <a:t>1</a:t>
            </a:r>
            <a:endParaRPr lang="ru-RU" noProof="1"/>
          </a:p>
        </p:txBody>
      </p:sp>
      <p:sp>
        <p:nvSpPr>
          <p:cNvPr id="24" name="Прямоугольник 13">
            <a:extLst>
              <a:ext uri="{FF2B5EF4-FFF2-40B4-BE49-F238E27FC236}">
                <a16:creationId xmlns:a16="http://schemas.microsoft.com/office/drawing/2014/main" xmlns="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F09ECB7A-440C-4F40-876D-1BFEB0C9BDB2}"/>
              </a:ext>
            </a:extLst>
          </p:cNvPr>
          <p:cNvSpPr txBox="1">
            <a:spLocks/>
          </p:cNvSpPr>
          <p:nvPr/>
        </p:nvSpPr>
        <p:spPr>
          <a:xfrm>
            <a:off x="1662376" y="4624008"/>
            <a:ext cx="2869190" cy="109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noProof="1"/>
              <a:t>Научный руководитель:</a:t>
            </a:r>
          </a:p>
          <a:p>
            <a:pPr algn="l">
              <a:spcAft>
                <a:spcPts val="600"/>
              </a:spcAft>
            </a:pPr>
            <a:r>
              <a:rPr lang="ru-RU" noProof="1"/>
              <a:t>Витюков Ф.А.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E6345663-5B96-4055-8CBD-4898EBB6001A}"/>
              </a:ext>
            </a:extLst>
          </p:cNvPr>
          <p:cNvCxnSpPr>
            <a:cxnSpLocks/>
          </p:cNvCxnSpPr>
          <p:nvPr/>
        </p:nvCxnSpPr>
        <p:spPr>
          <a:xfrm>
            <a:off x="1662376" y="4581130"/>
            <a:ext cx="275023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4107D5CE-7142-47E1-BB1D-44863995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31" y="3017108"/>
            <a:ext cx="1722673" cy="203275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30F557C-1BD2-4F16-890A-A0B72588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Вид запроса к языковой модели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10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82" y="2319558"/>
            <a:ext cx="8027635" cy="273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4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Пример работы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11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73" y="1624093"/>
            <a:ext cx="7363853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8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/>
              <a:t>Пример работы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12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63" y="1628856"/>
            <a:ext cx="733527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0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/>
              <a:t>Пример работы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13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79" y="1657435"/>
            <a:ext cx="7287642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50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4DBCC82-9F00-451C-AB1A-8047078C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94748"/>
            <a:ext cx="10058400" cy="3572577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Был спроектирован и разработан прототип чата с чат-ботом для банковского приложения с использованием элементов машинного обучения, который на данном этапе выполняет необходимые функции в консультировании </a:t>
            </a:r>
            <a:r>
              <a:rPr lang="ru-RU" dirty="0" smtClean="0"/>
              <a:t>клиентов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В дальнейшем планируется доработать полученный прототип по следующим пунктам</a:t>
            </a:r>
            <a:r>
              <a:rPr lang="en-US" dirty="0" smtClean="0"/>
              <a:t>: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 увеличить базу знаний</a:t>
            </a:r>
            <a:r>
              <a:rPr lang="en-US" dirty="0" smtClean="0"/>
              <a:t>;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 доработать механизм встраивания подсказок языковой модели</a:t>
            </a:r>
            <a:r>
              <a:rPr lang="en-US" dirty="0" smtClean="0"/>
              <a:t>;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внедрить </a:t>
            </a:r>
            <a:r>
              <a:rPr lang="ru-RU" smtClean="0"/>
              <a:t>логику персонализации.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B31ACEF9-90F1-4DBE-BD5E-185CFA48D978}"/>
              </a:ext>
            </a:extLst>
          </p:cNvPr>
          <p:cNvSpPr txBox="1">
            <a:spLocks/>
          </p:cNvSpPr>
          <p:nvPr/>
        </p:nvSpPr>
        <p:spPr>
          <a:xfrm>
            <a:off x="1191087" y="687328"/>
            <a:ext cx="10058400" cy="777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latin typeface="+mj-lt"/>
              </a:rPr>
              <a:t>Заключение</a:t>
            </a:r>
            <a:endParaRPr lang="ru-RU" sz="2400" dirty="0">
              <a:latin typeface="+mj-l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3FC6CF03-6AA8-4D11-AEB6-56AE8B9B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14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9554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b="1" u="sng" dirty="0"/>
              <a:t>Цель работы</a:t>
            </a:r>
            <a:r>
              <a:rPr lang="ru-RU" b="1" dirty="0"/>
              <a:t>: </a:t>
            </a:r>
            <a:r>
              <a:rPr lang="ru-RU" dirty="0" smtClean="0"/>
              <a:t>разработать </a:t>
            </a:r>
            <a:r>
              <a:rPr lang="ru-RU" dirty="0"/>
              <a:t>прототип банковского чата с чат-ботом с использованием элементов машинного обучения</a:t>
            </a:r>
            <a:r>
              <a:rPr lang="ru-RU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ru-RU" b="1" u="sng" dirty="0" smtClean="0"/>
              <a:t>Задачи</a:t>
            </a:r>
            <a:r>
              <a:rPr lang="ru-RU" b="1" dirty="0" smtClean="0"/>
              <a:t>: </a:t>
            </a:r>
            <a:endParaRPr lang="ru-RU" dirty="0" smtClean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выбрать </a:t>
            </a:r>
            <a:r>
              <a:rPr lang="ru-RU" dirty="0"/>
              <a:t>средства для разработки прототипа чата банковского </a:t>
            </a:r>
            <a:r>
              <a:rPr lang="ru-RU" dirty="0" smtClean="0"/>
              <a:t>мобильного </a:t>
            </a:r>
            <a:r>
              <a:rPr lang="ru-RU" dirty="0"/>
              <a:t>приложения с </a:t>
            </a:r>
            <a:r>
              <a:rPr lang="ru-RU" dirty="0" smtClean="0"/>
              <a:t>чат-ботом;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собрать </a:t>
            </a:r>
            <a:r>
              <a:rPr lang="ru-RU" dirty="0"/>
              <a:t>и обработать данные для расширения знаний готовой </a:t>
            </a:r>
            <a:r>
              <a:rPr lang="ru-RU" dirty="0" smtClean="0"/>
              <a:t>языковой модели;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продемонстрировать </a:t>
            </a:r>
            <a:r>
              <a:rPr lang="ru-RU" dirty="0"/>
              <a:t>концепцию разработки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ru-RU" noProof="1" smtClean="0"/>
              <a:pPr rtl="0"/>
              <a:t>2</a:t>
            </a:fld>
            <a:r>
              <a:rPr lang="ru-RU" noProof="1"/>
              <a:t> </a:t>
            </a:r>
            <a:r>
              <a:rPr lang="en-US" noProof="1"/>
              <a:t>/</a:t>
            </a:r>
            <a:r>
              <a:rPr lang="ru-RU" noProof="1" smtClean="0"/>
              <a:t>14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5264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Введение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В </a:t>
            </a:r>
            <a:r>
              <a:rPr lang="ru-RU" dirty="0"/>
              <a:t>наше время банковские услуги стали неотъемлемой частью жизни большинства людей, но с увеличением числа клиентов возникают </a:t>
            </a:r>
            <a:r>
              <a:rPr lang="ru-RU" b="1" dirty="0"/>
              <a:t>проблемы</a:t>
            </a:r>
            <a:r>
              <a:rPr lang="ru-RU" dirty="0"/>
              <a:t> с обслуживанием. 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Одним </a:t>
            </a:r>
            <a:r>
              <a:rPr lang="ru-RU" dirty="0"/>
              <a:t>из путей </a:t>
            </a:r>
            <a:r>
              <a:rPr lang="ru-RU" b="1" dirty="0"/>
              <a:t>решения</a:t>
            </a:r>
            <a:r>
              <a:rPr lang="ru-RU" dirty="0"/>
              <a:t> этой проблемы стало использование чат-ботов в банковских </a:t>
            </a:r>
            <a:r>
              <a:rPr lang="ru-RU" dirty="0" smtClean="0"/>
              <a:t>приложениях.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Чат-боты </a:t>
            </a:r>
            <a:r>
              <a:rPr lang="ru-RU" dirty="0"/>
              <a:t>представляют собой программы, которые позволяют клиентам общаться с банком через текстовые сообщения, алгоритмы и искусственный интеллект позволяют автоматически выполнять большинство операций, не требующих участия </a:t>
            </a:r>
            <a:r>
              <a:rPr lang="ru-RU" dirty="0" smtClean="0"/>
              <a:t>человека.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Это </a:t>
            </a:r>
            <a:r>
              <a:rPr lang="ru-RU" dirty="0"/>
              <a:t>упрощает и ускоряет процесс обслуживания, снижает нагрузку на операторов и повышает качество обслуживания </a:t>
            </a:r>
            <a:r>
              <a:rPr lang="ru-RU" dirty="0" smtClean="0"/>
              <a:t>клиентов.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Данная работа представляет из себя исследование методов разработки </a:t>
            </a:r>
            <a:r>
              <a:rPr lang="ru-RU" dirty="0"/>
              <a:t>чат-бота </a:t>
            </a:r>
            <a:r>
              <a:rPr lang="ru-RU" dirty="0" smtClean="0"/>
              <a:t>для банковского приложения и разработку прототипа чата с чат-ботом для банковского приложения с использованием машинного обучения.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3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5913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Сбор данных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База знаний формировалась на основе </a:t>
            </a:r>
            <a:r>
              <a:rPr lang="ru-RU" dirty="0" smtClean="0"/>
              <a:t>информации, указанной на </a:t>
            </a:r>
            <a:r>
              <a:rPr lang="ru-RU" dirty="0"/>
              <a:t>сайте </a:t>
            </a:r>
            <a:r>
              <a:rPr lang="ru-RU" dirty="0" err="1"/>
              <a:t>Сбер</a:t>
            </a:r>
            <a:r>
              <a:rPr lang="ru-RU" dirty="0"/>
              <a:t> Банка</a:t>
            </a:r>
            <a:r>
              <a:rPr lang="ru-RU" dirty="0" smtClean="0"/>
              <a:t>. </a:t>
            </a:r>
            <a:r>
              <a:rPr lang="ru-RU" dirty="0"/>
              <a:t>Информация </a:t>
            </a:r>
            <a:r>
              <a:rPr lang="ru-RU" dirty="0" smtClean="0"/>
              <a:t>сохранялась построчно </a:t>
            </a:r>
            <a:r>
              <a:rPr lang="ru-RU" dirty="0"/>
              <a:t>в файл </a:t>
            </a:r>
            <a:r>
              <a:rPr lang="ru-RU" dirty="0" smtClean="0"/>
              <a:t>в формате </a:t>
            </a:r>
            <a:r>
              <a:rPr lang="ru-RU" dirty="0"/>
              <a:t>.</a:t>
            </a:r>
            <a:r>
              <a:rPr lang="en-US" dirty="0"/>
              <a:t>csv </a:t>
            </a:r>
            <a:r>
              <a:rPr lang="ru-RU" dirty="0"/>
              <a:t>без разрыва по смыслу по следующему правилу: в каждой строке – абзац с сайта </a:t>
            </a:r>
            <a:r>
              <a:rPr lang="ru-RU" dirty="0" err="1"/>
              <a:t>Сбер</a:t>
            </a:r>
            <a:r>
              <a:rPr lang="ru-RU" dirty="0"/>
              <a:t> Банка про какую-либо услугу или ответ на какой-либо вопрос</a:t>
            </a:r>
            <a:r>
              <a:rPr lang="ru-RU" dirty="0" smtClean="0"/>
              <a:t>.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endParaRPr lang="ru-RU" dirty="0" smtClean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endParaRPr lang="ru-RU" dirty="0" smtClean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В результате мы имеем файл с банковскими данными </a:t>
            </a:r>
            <a:r>
              <a:rPr lang="ru-RU" dirty="0" err="1"/>
              <a:t>Сбер</a:t>
            </a:r>
            <a:r>
              <a:rPr lang="ru-RU" dirty="0"/>
              <a:t> Банка, длиной в </a:t>
            </a:r>
            <a:r>
              <a:rPr lang="ru-RU" dirty="0" smtClean="0"/>
              <a:t>349 237 </a:t>
            </a:r>
            <a:r>
              <a:rPr lang="ru-RU" dirty="0"/>
              <a:t>символов и 471 строку. </a:t>
            </a:r>
            <a:endParaRPr lang="ru-RU" dirty="0" smtClean="0"/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4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6" y="2855772"/>
            <a:ext cx="4711687" cy="20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Подготовка данных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В качестве подготовки данных было получено векторное представление для каждой строки собранных данных при помощи модели </a:t>
            </a:r>
            <a:r>
              <a:rPr lang="en-US" dirty="0" err="1" smtClean="0"/>
              <a:t>OpenAI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ru-RU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В результате подготовки данных имеем такой же файл, дополненный векторными представлениями.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5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283579"/>
            <a:ext cx="4740877" cy="21707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86" y="3283579"/>
            <a:ext cx="4749114" cy="21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4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Схема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На рисунке показана схема всего цикла сбора и предобработки данных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6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93" y="2552911"/>
            <a:ext cx="9593014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Реализация пользовательского интерфейса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П</a:t>
            </a:r>
            <a:r>
              <a:rPr lang="ru-RU" dirty="0" smtClean="0"/>
              <a:t>ользовательский интерфейс реализован в виде однооконного приложения на основе платформы </a:t>
            </a:r>
            <a:r>
              <a:rPr lang="en-US" dirty="0" smtClean="0"/>
              <a:t>.NET 6.0 Windows Forms</a:t>
            </a:r>
            <a:r>
              <a:rPr lang="ru-RU" dirty="0" smtClean="0"/>
              <a:t>, которая предоставляет </a:t>
            </a:r>
            <a:r>
              <a:rPr lang="ru-RU" dirty="0"/>
              <a:t>разработчикам готовые элементы управления, такие как кнопки, текстовые поля, списки, таблицы и др</a:t>
            </a:r>
            <a:r>
              <a:rPr lang="ru-RU" dirty="0" smtClean="0"/>
              <a:t>.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7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362007" y="3110865"/>
            <a:ext cx="546798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Схема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На рисунке показана схема работы одного цикла реализованной программы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8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22068"/>
            <a:ext cx="10058400" cy="27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4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Способ оценки семантической близости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Чтобы сравнить полученные после </a:t>
            </a:r>
            <a:r>
              <a:rPr lang="ru-RU" dirty="0" err="1"/>
              <a:t>OpenAI</a:t>
            </a:r>
            <a:r>
              <a:rPr lang="ru-RU" dirty="0"/>
              <a:t> </a:t>
            </a:r>
            <a:r>
              <a:rPr lang="ru-RU" dirty="0" err="1"/>
              <a:t>Embeddings</a:t>
            </a:r>
            <a:r>
              <a:rPr lang="ru-RU" dirty="0"/>
              <a:t> API вектора по близости</a:t>
            </a:r>
            <a:r>
              <a:rPr lang="ru-RU" dirty="0" smtClean="0"/>
              <a:t>, использовалась метрика, которая называется косинусная мера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 smtClean="0"/>
              <a:t>Косинусная мера между </a:t>
            </a:r>
            <a:r>
              <a:rPr lang="ru-RU" dirty="0"/>
              <a:t>двумя векторами определяется </a:t>
            </a:r>
            <a:r>
              <a:rPr lang="ru-RU" dirty="0" smtClean="0"/>
              <a:t>по следующей формуле: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9</a:t>
            </a:fld>
            <a:r>
              <a:rPr lang="ru-RU" noProof="1"/>
              <a:t> </a:t>
            </a:r>
            <a:r>
              <a:rPr lang="en-US" noProof="1" smtClean="0"/>
              <a:t>/</a:t>
            </a:r>
            <a:r>
              <a:rPr lang="ru-RU" noProof="1"/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67224" y="3596360"/>
                <a:ext cx="5657552" cy="899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 smtClean="0"/>
                  <a:t>S(x, 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224" y="3596360"/>
                <a:ext cx="5657552" cy="899926"/>
              </a:xfrm>
              <a:prstGeom prst="rect">
                <a:avLst/>
              </a:prstGeom>
              <a:blipFill rotWithShape="0">
                <a:blip r:embed="rId3"/>
                <a:stretch>
                  <a:fillRect l="-3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066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81_TF78757031.potx" id="{2A276A4E-08F8-48D5-9845-64D099A7639E}" vid="{FF648781-DCEA-40AF-B1F6-A26F095BFA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71af3243-3dd4-4a8d-8c0d-dd76da1f02a5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Савон</Template>
  <TotalTime>0</TotalTime>
  <Words>1157</Words>
  <Application>Microsoft Office PowerPoint</Application>
  <PresentationFormat>Широкоэкранный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Courier New</vt:lpstr>
      <vt:lpstr>Garamond</vt:lpstr>
      <vt:lpstr>Segoe UI Light</vt:lpstr>
      <vt:lpstr>Савон</vt:lpstr>
      <vt:lpstr>Разработка прототипа банковского чата с чат-ботом с использованием элементов машинного обучения</vt:lpstr>
      <vt:lpstr>Постановка задачи</vt:lpstr>
      <vt:lpstr>Введение</vt:lpstr>
      <vt:lpstr>Сбор данных</vt:lpstr>
      <vt:lpstr>Подготовка данных</vt:lpstr>
      <vt:lpstr>Схема</vt:lpstr>
      <vt:lpstr>Реализация пользовательского интерфейса</vt:lpstr>
      <vt:lpstr>Схема</vt:lpstr>
      <vt:lpstr>Способ оценки семантической близости</vt:lpstr>
      <vt:lpstr>Вид запроса к языковой модели</vt:lpstr>
      <vt:lpstr>Пример работы программы</vt:lpstr>
      <vt:lpstr>Пример работы программы</vt:lpstr>
      <vt:lpstr>Пример работы программы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2020-06-21T13:59:17Z</dcterms:created>
  <dcterms:modified xsi:type="dcterms:W3CDTF">2023-05-03T06:59:09Z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